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335" r:id="rId3"/>
    <p:sldId id="340" r:id="rId4"/>
    <p:sldId id="303" r:id="rId5"/>
    <p:sldId id="342" r:id="rId6"/>
    <p:sldId id="337" r:id="rId7"/>
    <p:sldId id="339" r:id="rId8"/>
    <p:sldId id="323" r:id="rId9"/>
    <p:sldId id="343" r:id="rId10"/>
    <p:sldId id="344" r:id="rId11"/>
    <p:sldId id="259" r:id="rId12"/>
    <p:sldId id="341" r:id="rId13"/>
    <p:sldId id="333" r:id="rId14"/>
    <p:sldId id="338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E0C32888-0593-45ED-9378-83ED19C27D99}">
          <p14:sldIdLst>
            <p14:sldId id="256"/>
            <p14:sldId id="335"/>
            <p14:sldId id="340"/>
            <p14:sldId id="303"/>
            <p14:sldId id="342"/>
            <p14:sldId id="337"/>
            <p14:sldId id="339"/>
            <p14:sldId id="323"/>
            <p14:sldId id="343"/>
            <p14:sldId id="344"/>
            <p14:sldId id="259"/>
            <p14:sldId id="341"/>
            <p14:sldId id="333"/>
            <p14:sldId id="3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5F6"/>
    <a:srgbClr val="FFF2CC"/>
    <a:srgbClr val="FFFFCC"/>
    <a:srgbClr val="FBFFE6"/>
    <a:srgbClr val="00CC66"/>
    <a:srgbClr val="CC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46F890A9-2807-4EBB-B81D-B2AA78EC7F39}" styleName="Styl ciemny 2 - Akcent 5/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Styl pośredni 4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Styl ciemny 1 — Ak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9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00CC6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2000" b="1" dirty="0" err="1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Wyniki</a:t>
            </a:r>
            <a:r>
              <a:rPr lang="en-US" sz="2000" b="1" dirty="0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finansowe</a:t>
            </a:r>
            <a:r>
              <a:rPr lang="en-US" sz="2000" b="1" dirty="0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</a:t>
            </a:r>
            <a:r>
              <a:rPr lang="pl-PL" sz="2000" b="1" dirty="0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2000" b="1" dirty="0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-202</a:t>
            </a:r>
            <a:r>
              <a:rPr lang="pl-PL" sz="2000" b="1" dirty="0">
                <a:solidFill>
                  <a:srgbClr val="00CC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en-US" sz="2000" b="1" dirty="0">
              <a:solidFill>
                <a:srgbClr val="00CC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00CC66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Arkusz2!$B$4</c:f>
              <c:strCache>
                <c:ptCount val="1"/>
                <c:pt idx="0">
                  <c:v>wyniki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Arkusz2!$C$3:$G$3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Arkusz2!$C$4:$G$4</c:f>
              <c:numCache>
                <c:formatCode>"zł"#,##0.00_);[Red]\("zł"#,##0.00\)</c:formatCode>
                <c:ptCount val="5"/>
                <c:pt idx="0">
                  <c:v>-2595151</c:v>
                </c:pt>
                <c:pt idx="1">
                  <c:v>-3362592</c:v>
                </c:pt>
                <c:pt idx="2" formatCode="#,##0.00">
                  <c:v>-6045206</c:v>
                </c:pt>
                <c:pt idx="3" formatCode="#,##0.00">
                  <c:v>-7006134</c:v>
                </c:pt>
                <c:pt idx="4">
                  <c:v>-7898874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BC-45C9-8E72-898A62F0BF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5272232"/>
        <c:axId val="345272624"/>
      </c:barChart>
      <c:catAx>
        <c:axId val="345272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5272624"/>
        <c:crossesAt val="0"/>
        <c:auto val="1"/>
        <c:lblAlgn val="ctr"/>
        <c:lblOffset val="100"/>
        <c:noMultiLvlLbl val="0"/>
      </c:catAx>
      <c:valAx>
        <c:axId val="34527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34527223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 (Tekst podstawowy)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v>Serie1</c:v>
          </c:tx>
          <c:dPt>
            <c:idx val="0"/>
            <c:bubble3D val="0"/>
            <c:spPr>
              <a:solidFill>
                <a:srgbClr val="4472C4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E9C-4004-8C1A-A723A4A48B55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9C-4004-8C1A-A723A4A48B55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E9C-4004-8C1A-A723A4A48B55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E9C-4004-8C1A-A723A4A48B55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E9C-4004-8C1A-A723A4A48B55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E9C-4004-8C1A-A723A4A48B55}"/>
              </c:ext>
            </c:extLst>
          </c:dPt>
          <c:dPt>
            <c:idx val="6"/>
            <c:bubble3D val="0"/>
            <c:spPr>
              <a:solidFill>
                <a:srgbClr val="264478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E9C-4004-8C1A-A723A4A48B55}"/>
              </c:ext>
            </c:extLst>
          </c:dPt>
          <c:dLbls>
            <c:dLbl>
              <c:idx val="0"/>
              <c:layout>
                <c:manualLayout>
                  <c:x val="-3.3831018238816846E-3"/>
                  <c:y val="0.1326773871575911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9C-4004-8C1A-A723A4A48B55}"/>
                </c:ext>
              </c:extLst>
            </c:dLbl>
            <c:dLbl>
              <c:idx val="1"/>
              <c:layout>
                <c:manualLayout>
                  <c:x val="-2.0243445333964383E-2"/>
                  <c:y val="0.1473977302133007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9C-4004-8C1A-A723A4A48B55}"/>
                </c:ext>
              </c:extLst>
            </c:dLbl>
            <c:dLbl>
              <c:idx val="3"/>
              <c:layout>
                <c:manualLayout>
                  <c:x val="-3.7290951923421467E-2"/>
                  <c:y val="-0.1498079923108203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9C-4004-8C1A-A723A4A48B55}"/>
                </c:ext>
              </c:extLst>
            </c:dLbl>
            <c:dLbl>
              <c:idx val="5"/>
              <c:layout>
                <c:manualLayout>
                  <c:x val="8.2353421559420159E-3"/>
                  <c:y val="0.143474769879117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E9C-4004-8C1A-A723A4A48B55}"/>
                </c:ext>
              </c:extLst>
            </c:dLbl>
            <c:dLbl>
              <c:idx val="6"/>
              <c:layout>
                <c:manualLayout>
                  <c:x val="-2.2756063842109708E-2"/>
                  <c:y val="1.751476840042881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E9C-4004-8C1A-A723A4A48B55}"/>
                </c:ext>
              </c:extLst>
            </c:dLbl>
            <c:spPr>
              <a:blipFill>
                <a:blip xmlns:r="http://schemas.openxmlformats.org/officeDocument/2006/relationships" r:embed="rId2"/>
                <a:tile/>
              </a:blipFill>
              <a:ln>
                <a:noFill/>
              </a:ln>
              <a:effectLst>
                <a:outerShdw dist="38096" dir="2700000" algn="tl">
                  <a:srgbClr val="000000">
                    <a:alpha val="40000"/>
                  </a:srgbClr>
                </a:outerShdw>
              </a:effectLst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lang="pl-PL" sz="1000" b="1" i="0" u="none" strike="noStrike" kern="1200" baseline="0">
                    <a:solidFill>
                      <a:srgbClr val="FFFFFF"/>
                    </a:solidFill>
                    <a:latin typeface="Calibri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eparator>;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Lit>
              <c:ptCount val="7"/>
              <c:pt idx="0">
                <c:v>Amortyzacja</c:v>
              </c:pt>
              <c:pt idx="1">
                <c:v>Zużycie materiałów i energii</c:v>
              </c:pt>
              <c:pt idx="2">
                <c:v>Usługi obce</c:v>
              </c:pt>
              <c:pt idx="3">
                <c:v>Podatki i opłaty</c:v>
              </c:pt>
              <c:pt idx="4">
                <c:v>Wynagrodzenia i kontrakty</c:v>
              </c:pt>
              <c:pt idx="5">
                <c:v>Ubezpieczenia społeczne i inne świadczenia</c:v>
              </c:pt>
              <c:pt idx="6">
                <c:v>Pozostałe koszty rodzajowe</c:v>
              </c:pt>
            </c:strLit>
          </c:cat>
          <c:val>
            <c:numLit>
              <c:formatCode>General</c:formatCode>
              <c:ptCount val="7"/>
              <c:pt idx="0">
                <c:v>772753.81</c:v>
              </c:pt>
              <c:pt idx="1">
                <c:v>2151257.7400000002</c:v>
              </c:pt>
              <c:pt idx="2">
                <c:v>3882412.8800000004</c:v>
              </c:pt>
              <c:pt idx="3">
                <c:v>205912.16</c:v>
              </c:pt>
              <c:pt idx="4">
                <c:v>16402708.270000001</c:v>
              </c:pt>
              <c:pt idx="5">
                <c:v>2946363.76</c:v>
              </c:pt>
              <c:pt idx="6">
                <c:v>326153.09000000003</c:v>
              </c:pt>
            </c:numLit>
          </c:val>
          <c:extLst>
            <c:ext xmlns:c16="http://schemas.microsoft.com/office/drawing/2014/chart" uri="{C3380CC4-5D6E-409C-BE32-E72D297353CC}">
              <c16:uniqueId val="{0000000E-CE9C-4004-8C1A-A723A4A48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</c:spPr>
    </c:plotArea>
    <c:legend>
      <c:legendPos val="r"/>
      <c:overlay val="0"/>
      <c:spPr>
        <a:solidFill>
          <a:srgbClr val="E7E6E6"/>
        </a:solidFill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lang="pl-PL" sz="900" b="0" i="0" u="none" strike="noStrike" kern="1200" baseline="0">
              <a:solidFill>
                <a:srgbClr val="404040"/>
              </a:solidFill>
              <a:latin typeface="Calibri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BFFE6"/>
    </a:solidFill>
    <a:ln w="9528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pl-PL" sz="900" b="0" i="0" u="none" strike="noStrike" kern="1200" baseline="0">
          <a:solidFill>
            <a:srgbClr val="000000"/>
          </a:solidFill>
          <a:latin typeface="Calibri"/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218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9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52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423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76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8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60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66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0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328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86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7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1" r:id="rId6"/>
    <p:sldLayoutId id="2147483787" r:id="rId7"/>
    <p:sldLayoutId id="2147483788" r:id="rId8"/>
    <p:sldLayoutId id="2147483789" r:id="rId9"/>
    <p:sldLayoutId id="2147483790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A0DB2-4B61-44E3-9A32-82DCF4A9E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13347" y="1980087"/>
            <a:ext cx="6466114" cy="1529920"/>
          </a:xfrm>
        </p:spPr>
        <p:txBody>
          <a:bodyPr>
            <a:normAutofit fontScale="90000"/>
          </a:bodyPr>
          <a:lstStyle/>
          <a:p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Sytuacja finansowa</a:t>
            </a:r>
            <a:br>
              <a:rPr lang="pl-PL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</a:t>
            </a:r>
            <a:r>
              <a:rPr lang="en-US" sz="53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Zdrowia</a:t>
            </a:r>
            <a:r>
              <a:rPr lang="en-US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en-US" sz="53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Mikołowie</a:t>
            </a:r>
            <a:r>
              <a:rPr lang="pl-PL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Sp. z o. o</a:t>
            </a:r>
            <a:r>
              <a:rPr lang="pl-PL" sz="49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45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F240E2-EC73-4738-A704-7E4AD968D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6937" y="4414416"/>
            <a:ext cx="2645545" cy="1215506"/>
          </a:xfrm>
        </p:spPr>
        <p:txBody>
          <a:bodyPr>
            <a:noAutofit/>
          </a:bodyPr>
          <a:lstStyle/>
          <a:p>
            <a:pPr algn="l"/>
            <a:r>
              <a:rPr lang="pl-PL" sz="6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8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  <a:p>
            <a:pPr algn="l"/>
            <a:endParaRPr lang="en-US" sz="6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ECD53A0-359A-49A4-92EB-7B22D89B61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" t="10507" r="36946"/>
          <a:stretch/>
        </p:blipFill>
        <p:spPr>
          <a:xfrm>
            <a:off x="5311594" y="1980087"/>
            <a:ext cx="6466114" cy="4554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23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B09830B5-1886-B3BE-938C-8C151C723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4179" y="760577"/>
            <a:ext cx="9144000" cy="461472"/>
          </a:xfrm>
        </p:spPr>
        <p:txBody>
          <a:bodyPr>
            <a:normAutofit/>
          </a:bodyPr>
          <a:lstStyle/>
          <a:p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ZOBOWIĄZANIA WOBEC POWIATU MIKOŁOWSKIEGO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2800CB5-F861-98AD-3475-A6FC903FE050}"/>
              </a:ext>
            </a:extLst>
          </p:cNvPr>
          <p:cNvSpPr txBox="1"/>
          <p:nvPr/>
        </p:nvSpPr>
        <p:spPr>
          <a:xfrm>
            <a:off x="1298962" y="1358780"/>
            <a:ext cx="979347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Pierwszą pożyczkę w 2024 r. z zaciągnęliśmy 20 maja 2024, ponieważ jeszcze dysponowaliśmy środkami z końcówki kredytu z Mikołowskiego Banku Spółdzielczego z 2023 r. (1 250 000 zł, data pobrania 28.12.2023 r.), wpłynęły również należności za </a:t>
            </a:r>
            <a:r>
              <a:rPr lang="pl-PL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nadwykonania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 z NFZ oraz środki z refundacji z dwóch projektów unijnych (373 162,63 zł). </a:t>
            </a:r>
          </a:p>
          <a:p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b="1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2024</a:t>
            </a:r>
            <a:r>
              <a:rPr lang="pl-PL" sz="1500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   </a:t>
            </a:r>
            <a:r>
              <a:rPr lang="pl-PL" sz="1500" b="1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Pożyczki udzielone w 2024 </a:t>
            </a:r>
            <a:endParaRPr lang="pl-PL" sz="15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 		</a:t>
            </a:r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500 000 zł              	20.05.2024</a:t>
            </a:r>
          </a:p>
          <a:p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 		500 000 zł                    	14.06.2024</a:t>
            </a:r>
          </a:p>
          <a:p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 		100 000 zł                    	20.06.2024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 		200 000 zł                    	15.07.2024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 		700 000 zł                    	22.07.2024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	                  1 000 000 zł                	30.09.2024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 	                  1 000 000 zł                	07.11.2024</a:t>
            </a:r>
          </a:p>
          <a:p>
            <a:r>
              <a:rPr lang="pl-PL" sz="1500" u="sng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		700 000 zł                    	09.12.2024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       </a:t>
            </a:r>
          </a:p>
          <a:p>
            <a:r>
              <a:rPr lang="pl-PL" sz="1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suma         4 700 000 zł</a:t>
            </a:r>
            <a:endParaRPr lang="pl-PL" sz="15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pl-PL" sz="1500" b="1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2025     Pożyczki udzielone w 2025</a:t>
            </a:r>
            <a:endParaRPr lang="pl-PL" sz="15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b="1" u="sng" dirty="0"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		</a:t>
            </a:r>
            <a:r>
              <a:rPr lang="pl-PL" sz="1500" u="sng" dirty="0">
                <a:latin typeface="Calibri" panose="020F0502020204030204" pitchFamily="34" charset="0"/>
                <a:cs typeface="Calibri" panose="020F0502020204030204" pitchFamily="34" charset="0"/>
              </a:rPr>
              <a:t>800 000 zł                    	13.01.2025</a:t>
            </a:r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suma     	800 000 zł</a:t>
            </a:r>
            <a:endParaRPr lang="pl-PL" sz="15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30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B4A10B-088C-4531-9262-8ADD1635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657" y="343204"/>
            <a:ext cx="10418685" cy="3995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DZIAŁANIA NAPRAWCZE </a:t>
            </a:r>
            <a:endParaRPr lang="pl-PL" sz="25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pl-PL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DC9CC07-2BE5-06CD-BC16-9FE7AA124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472061"/>
              </p:ext>
            </p:extLst>
          </p:nvPr>
        </p:nvGraphicFramePr>
        <p:xfrm>
          <a:off x="752028" y="855066"/>
          <a:ext cx="10930071" cy="3000471"/>
        </p:xfrm>
        <a:graphic>
          <a:graphicData uri="http://schemas.openxmlformats.org/drawingml/2006/table">
            <a:tbl>
              <a:tblPr/>
              <a:tblGrid>
                <a:gridCol w="3274784">
                  <a:extLst>
                    <a:ext uri="{9D8B030D-6E8A-4147-A177-3AD203B41FA5}">
                      <a16:colId xmlns:a16="http://schemas.microsoft.com/office/drawing/2014/main" val="2363016447"/>
                    </a:ext>
                  </a:extLst>
                </a:gridCol>
                <a:gridCol w="1462246">
                  <a:extLst>
                    <a:ext uri="{9D8B030D-6E8A-4147-A177-3AD203B41FA5}">
                      <a16:colId xmlns:a16="http://schemas.microsoft.com/office/drawing/2014/main" val="3998145689"/>
                    </a:ext>
                  </a:extLst>
                </a:gridCol>
                <a:gridCol w="6193041">
                  <a:extLst>
                    <a:ext uri="{9D8B030D-6E8A-4147-A177-3AD203B41FA5}">
                      <a16:colId xmlns:a16="http://schemas.microsoft.com/office/drawing/2014/main" val="3927580183"/>
                    </a:ext>
                  </a:extLst>
                </a:gridCol>
              </a:tblGrid>
              <a:tr h="18891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Rodzaj działań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Wartość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Uwagi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279319"/>
                  </a:ext>
                </a:extLst>
              </a:tr>
              <a:tr h="74818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Zwiększenie wartości ryczałtu w porównaniu do roku ubiegłego.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1 922 201,04 zł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Wielkość ryczałtu uwzględnia: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premię za jakość (akredytacja) - ok 58 000 zł/miesięcznie,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premię za laboratorium - ok 20 000 zł/miesięcznie,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nadwykonanie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ryczałtu za 2024.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226082"/>
                  </a:ext>
                </a:extLst>
              </a:tr>
              <a:tr h="374090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Obniżenie składki na ubezpieczenie OC i majątkowe w porównaniu do roku poprzedniego.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40 442,23 zł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Gwarancja stałej składki przez 3 lata (umowa 3-letnia).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2325928"/>
                  </a:ext>
                </a:extLst>
              </a:tr>
              <a:tr h="374090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Obniżenie kosztów sprzątania w porównaniu do roku ubiegłego.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117 018,13 zł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Zmniejszenie wartości umowy na usługi sprzątania poprzez zmianę zakresu.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871348"/>
                  </a:ext>
                </a:extLst>
              </a:tr>
              <a:tr h="130931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Dodatkowy przychód za znieczulenia do porodu.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28 632,24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 uwagi niską liczbę znieczuleń do porodów naturalnych w IV kwartale 2024r. zostaliśmy pozbawieni dodatku premiującego znieczulenia do porodów w I kwartale 2025 co skutkowało stratą w wysokości 38 176,32 zł. 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 I kwartale tego roku kładliśmy nacisk na zwiększenie liczby znieczuleń, w związku z czym w II kwartale mamy przywrócony dodatek. </a:t>
                      </a:r>
                      <a:r>
                        <a:rPr lang="pl-PL" sz="12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 miesiącu kwietniu zysk wyniósł 15 679,56zł. W maju na dzień dzisiejszy to kwota 12 952,68 zł. 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148256"/>
                  </a:ext>
                </a:extLst>
              </a:tr>
            </a:tbl>
          </a:graphicData>
        </a:graphic>
      </p:graphicFrame>
      <p:graphicFrame>
        <p:nvGraphicFramePr>
          <p:cNvPr id="10" name="Symbol zastępczy zawartości 3">
            <a:extLst>
              <a:ext uri="{FF2B5EF4-FFF2-40B4-BE49-F238E27FC236}">
                <a16:creationId xmlns:a16="http://schemas.microsoft.com/office/drawing/2014/main" id="{0F56F4CC-C19C-4C30-657F-5E7F1837FE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995895"/>
              </p:ext>
            </p:extLst>
          </p:nvPr>
        </p:nvGraphicFramePr>
        <p:xfrm>
          <a:off x="752028" y="4116407"/>
          <a:ext cx="10930072" cy="2483515"/>
        </p:xfrm>
        <a:graphic>
          <a:graphicData uri="http://schemas.openxmlformats.org/drawingml/2006/table">
            <a:tbl>
              <a:tblPr/>
              <a:tblGrid>
                <a:gridCol w="4336815">
                  <a:extLst>
                    <a:ext uri="{9D8B030D-6E8A-4147-A177-3AD203B41FA5}">
                      <a16:colId xmlns:a16="http://schemas.microsoft.com/office/drawing/2014/main" val="723260235"/>
                    </a:ext>
                  </a:extLst>
                </a:gridCol>
                <a:gridCol w="1560799">
                  <a:extLst>
                    <a:ext uri="{9D8B030D-6E8A-4147-A177-3AD203B41FA5}">
                      <a16:colId xmlns:a16="http://schemas.microsoft.com/office/drawing/2014/main" val="2863392224"/>
                    </a:ext>
                  </a:extLst>
                </a:gridCol>
                <a:gridCol w="1542651">
                  <a:extLst>
                    <a:ext uri="{9D8B030D-6E8A-4147-A177-3AD203B41FA5}">
                      <a16:colId xmlns:a16="http://schemas.microsoft.com/office/drawing/2014/main" val="3199052184"/>
                    </a:ext>
                  </a:extLst>
                </a:gridCol>
                <a:gridCol w="3489807">
                  <a:extLst>
                    <a:ext uri="{9D8B030D-6E8A-4147-A177-3AD203B41FA5}">
                      <a16:colId xmlns:a16="http://schemas.microsoft.com/office/drawing/2014/main" val="27057501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kwi.25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27808"/>
                  </a:ext>
                </a:extLst>
              </a:tr>
              <a:tr h="574705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KOSZTY DYŻURÓW 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Podział dyżurów internistycznych pomiędzy Centrum Zdrowia w Mikołowie Sp. z o.o., a Szpitalem Św. Józefa w Mikołowie Sp. z o.o.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175 270,00 zł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137 972,42 zł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 -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37 297,58 zł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87529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KOSZTY STERYLIZACJI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Zmiana umowy z SP Szpital Kliniczny im. Mielęckiego na  umowę ze Szpitalem Św. Józefa w Mikołowie Sp. z o.o.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26 858,30 zł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8 955,81 zł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 -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17 902,49 zł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215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sty-kwi.24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sty-kwi.25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85829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PRZYCHODY PORADNIA GERIATRYCZNA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Rozwój poradni geriatrycznej.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12 207,00 zł</a:t>
                      </a:r>
                      <a:b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7 443 pkt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28 573,11 zł</a:t>
                      </a:r>
                      <a:b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16 516 pkt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 -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16 366,11  zł 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(9 073 pkt)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9806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PRZYCHODY ODDZIAŁ GERIATRYCZNY</a:t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Rozwój komercyjnych świadczeń na oddziale geriatrycznym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17 769,50 zł </a:t>
                      </a:r>
                    </a:p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17 769,50 zł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37 844,96 zł</a:t>
                      </a:r>
                    </a:p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63 068,70 zł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 -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20 075,46 zł (styczeń – kwiecień)</a:t>
                      </a:r>
                    </a:p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 –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45 299,20 zł (styczeń – maj)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404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99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7A6405-6519-BA15-3CC5-F5514079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641"/>
          </a:xfrm>
        </p:spPr>
        <p:txBody>
          <a:bodyPr>
            <a:normAutofit/>
          </a:bodyPr>
          <a:lstStyle/>
          <a:p>
            <a:pPr algn="ctr"/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AKTUALNE DZIAŁANIA SPÓŁKI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9E1D32D6-7ECB-29F3-ADFF-99DDE54062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277437"/>
              </p:ext>
            </p:extLst>
          </p:nvPr>
        </p:nvGraphicFramePr>
        <p:xfrm>
          <a:off x="1538243" y="1056503"/>
          <a:ext cx="9699477" cy="4843541"/>
        </p:xfrm>
        <a:graphic>
          <a:graphicData uri="http://schemas.openxmlformats.org/drawingml/2006/table">
            <a:tbl>
              <a:tblPr firstRow="1" firstCol="1" bandRow="1"/>
              <a:tblGrid>
                <a:gridCol w="396867">
                  <a:extLst>
                    <a:ext uri="{9D8B030D-6E8A-4147-A177-3AD203B41FA5}">
                      <a16:colId xmlns:a16="http://schemas.microsoft.com/office/drawing/2014/main" val="4013432931"/>
                    </a:ext>
                  </a:extLst>
                </a:gridCol>
                <a:gridCol w="9302610">
                  <a:extLst>
                    <a:ext uri="{9D8B030D-6E8A-4147-A177-3AD203B41FA5}">
                      <a16:colId xmlns:a16="http://schemas.microsoft.com/office/drawing/2014/main" val="1214610958"/>
                    </a:ext>
                  </a:extLst>
                </a:gridCol>
              </a:tblGrid>
              <a:tr h="234812">
                <a:tc gridSpan="2"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Aktualne działania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70559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Aktualizacja Regulaminu Organizacyjnego.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004859"/>
                  </a:ext>
                </a:extLst>
              </a:tr>
              <a:tr h="199591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Reorganizacja administracji - Dział jakości, organizacji i rozwoju świadczeń.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435527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Przygotowanie i wdrożenie Polityki Zakupowej (regulamin zakupów, rejestr umów).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050039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Elektroniczna taca leków.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126155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Opracowanie planu zakupów.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020475"/>
                  </a:ext>
                </a:extLst>
              </a:tr>
              <a:tr h="347229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Uruchomienie świadczeń medycznych z zakresu patologii noworodka w nowej lokalizacji, co pozwoli zwiększyć dostępność. </a:t>
                      </a:r>
                    </a:p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Uruchomienie świadczeń preluksacyjnych dla noworodków (USG stawów biodrowych). Rejestracja w RPWDL. Przygotowanie infrastruktury dla poradni.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80691"/>
                  </a:ext>
                </a:extLst>
              </a:tr>
              <a:tr h="209737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Aktualizacja RPWDL (rejestr podmiotów wykonujących działalność leczniczą) - uporządkowanie ilości łóżek, certyfikaty.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890505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Kontynuacja programów : CHUK, gruźlica (ankiety), IPOM.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557785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Kontynuacja współpracy ze Szpitalem Św. Józefa w Mikołowie Sp. z  o. o. (konsorcjum)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81887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Zatrudnienie nowego anestezjologa który będzie konsultował pacjentki z oddziału gin-poł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922588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Kontynuacja programów </a:t>
                      </a:r>
                      <a:r>
                        <a:rPr lang="pl-PL" sz="1200" kern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profilaktyczno</a:t>
                      </a: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- zdrowotnych dla seniorów.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907779"/>
                  </a:ext>
                </a:extLst>
              </a:tr>
              <a:tr h="234812">
                <a:tc gridSpan="2"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Działania w trakcie realizacji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479227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Cesja Poradni Terapii Uzależnień i Współuzależnienia na rzecz Centrum Zdrowia Psychicznego Psyche-Med.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3408443"/>
                  </a:ext>
                </a:extLst>
              </a:tr>
              <a:tr h="214829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Cykl szkoleń dla pracowników CZ prowadzonych przez Psyche-</a:t>
                      </a:r>
                      <a:r>
                        <a:rPr lang="pl-PL" sz="1200" kern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Med</a:t>
                      </a: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(pacjent trudny, pod wpływem środków psychoaktywnych).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456112"/>
                  </a:ext>
                </a:extLst>
              </a:tr>
              <a:tr h="234812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Przygotowanie do podwyżek dla personelu medycznego - zgodnie z wymogami.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982743"/>
                  </a:ext>
                </a:extLst>
              </a:tr>
              <a:tr h="375700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Przygotowanie wspólnego przetargu na transport medyczny z Szpitalem Świętego Józefa w Mikołowie Sp. z o. o. oraz ze szpitalem Chorób Płuc w Orzeszu  (przetarg unijny).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661933"/>
                  </a:ext>
                </a:extLst>
              </a:tr>
              <a:tr h="375700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0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Wstępne rozmowy dotyczące możliwości utworzenia wspólnego laboratorium ze Szpitalem Świętego Józefa w Mikołowie Sp. z o. o. oraz ze Szpitalem Chorób Płuc w Orzeszu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2" marR="4121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930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670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AE3DBD-8DCF-14BA-85C3-01832675E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ŚRODKI FINANSOWE POZYSKANE W 202</a:t>
            </a:r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kumimoji="0" lang="pl-PL" sz="2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roku</a:t>
            </a:r>
            <a:endParaRPr lang="pl-PL" sz="2500" dirty="0">
              <a:solidFill>
                <a:srgbClr val="0070C0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F1036F25-626E-9522-2A03-35E26F6A54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461781"/>
              </p:ext>
            </p:extLst>
          </p:nvPr>
        </p:nvGraphicFramePr>
        <p:xfrm>
          <a:off x="1840549" y="1368719"/>
          <a:ext cx="9029701" cy="1333500"/>
        </p:xfrm>
        <a:graphic>
          <a:graphicData uri="http://schemas.openxmlformats.org/drawingml/2006/table">
            <a:tbl>
              <a:tblPr/>
              <a:tblGrid>
                <a:gridCol w="483240">
                  <a:extLst>
                    <a:ext uri="{9D8B030D-6E8A-4147-A177-3AD203B41FA5}">
                      <a16:colId xmlns:a16="http://schemas.microsoft.com/office/drawing/2014/main" val="3080774581"/>
                    </a:ext>
                  </a:extLst>
                </a:gridCol>
                <a:gridCol w="2632772">
                  <a:extLst>
                    <a:ext uri="{9D8B030D-6E8A-4147-A177-3AD203B41FA5}">
                      <a16:colId xmlns:a16="http://schemas.microsoft.com/office/drawing/2014/main" val="1604481451"/>
                    </a:ext>
                  </a:extLst>
                </a:gridCol>
                <a:gridCol w="1504060">
                  <a:extLst>
                    <a:ext uri="{9D8B030D-6E8A-4147-A177-3AD203B41FA5}">
                      <a16:colId xmlns:a16="http://schemas.microsoft.com/office/drawing/2014/main" val="1492013116"/>
                    </a:ext>
                  </a:extLst>
                </a:gridCol>
                <a:gridCol w="4409629">
                  <a:extLst>
                    <a:ext uri="{9D8B030D-6E8A-4147-A177-3AD203B41FA5}">
                      <a16:colId xmlns:a16="http://schemas.microsoft.com/office/drawing/2014/main" val="45670312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Lp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Tytuł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Wartość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72074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Fundusz prewencyjny z TUW PZUW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21 000,00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Otrzymamy kwotę 21 000 zł rocznie przez okres trzech </a:t>
                      </a:r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lati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21 000,00 zł co rok okres 3 lat, co łącznie daje 63 000 zł.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811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Fundacja Pro-Eko (1,5%)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4 170,12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Środki zgromadzone na subkoncie Fundacji z 1,5% podatku dochodowego.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2946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Projekt </a:t>
                      </a:r>
                      <a:r>
                        <a:rPr lang="pl-PL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FEnIKS</a:t>
                      </a: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"Wsparcie POZ"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600 000,00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Aparat USG, oprogramowanie AMMS.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5738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625 170,12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749045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EEACB978-82E7-9C46-9CFE-12A991AC9254}"/>
              </a:ext>
            </a:extLst>
          </p:cNvPr>
          <p:cNvSpPr txBox="1"/>
          <p:nvPr/>
        </p:nvSpPr>
        <p:spPr>
          <a:xfrm>
            <a:off x="1840549" y="2897024"/>
            <a:ext cx="81441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ZŁOŻONE WNIOSKI O DOFINANSOWANIE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331D8EA2-6CF9-D02C-C909-B6902243C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452642"/>
              </p:ext>
            </p:extLst>
          </p:nvPr>
        </p:nvGraphicFramePr>
        <p:xfrm>
          <a:off x="1840549" y="3483923"/>
          <a:ext cx="9029701" cy="2072640"/>
        </p:xfrm>
        <a:graphic>
          <a:graphicData uri="http://schemas.openxmlformats.org/drawingml/2006/table">
            <a:tbl>
              <a:tblPr/>
              <a:tblGrid>
                <a:gridCol w="483241">
                  <a:extLst>
                    <a:ext uri="{9D8B030D-6E8A-4147-A177-3AD203B41FA5}">
                      <a16:colId xmlns:a16="http://schemas.microsoft.com/office/drawing/2014/main" val="877840108"/>
                    </a:ext>
                  </a:extLst>
                </a:gridCol>
                <a:gridCol w="2726774">
                  <a:extLst>
                    <a:ext uri="{9D8B030D-6E8A-4147-A177-3AD203B41FA5}">
                      <a16:colId xmlns:a16="http://schemas.microsoft.com/office/drawing/2014/main" val="3326786873"/>
                    </a:ext>
                  </a:extLst>
                </a:gridCol>
                <a:gridCol w="1452786">
                  <a:extLst>
                    <a:ext uri="{9D8B030D-6E8A-4147-A177-3AD203B41FA5}">
                      <a16:colId xmlns:a16="http://schemas.microsoft.com/office/drawing/2014/main" val="2891309182"/>
                    </a:ext>
                  </a:extLst>
                </a:gridCol>
                <a:gridCol w="4366900">
                  <a:extLst>
                    <a:ext uri="{9D8B030D-6E8A-4147-A177-3AD203B41FA5}">
                      <a16:colId xmlns:a16="http://schemas.microsoft.com/office/drawing/2014/main" val="1823907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Tytuł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Wartość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1468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KPO „Przyśpieszenie procesów transformacji cyfrowej ochrony zdrowia poprzez dalszy rozwój usług cyfrowych w ochronie zdrowia”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7 040 964,86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Złożono wniosek dnia 29.05.2025 r.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86757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Złożenie wniosku w projekcie ze środków Funduszy Europejskich "Zdrowi Pracownicy Centrum Zdrowia w Mikołowie".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817 067,50 zł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Fotele, biurka, podnośniki pacjenta, traktor ogrodowy, monitory, badania, szkolenia.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409648"/>
                  </a:ext>
                </a:extLst>
              </a:tr>
              <a:tr h="21873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Złożenie wniosku w projekcie ze środków ZUS.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49 993,20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Stoły operacyjno-zabiegowe 2 szt.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6609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7 908 025,56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062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469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D95031-0240-CB3B-3F3F-AC298A0C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80" y="49542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Mikołów, 23.06.2025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42CC99-629D-4F7D-4763-631547DCC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3018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l-PL" sz="4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48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Dziękujmy </a:t>
            </a:r>
            <a:r>
              <a:rPr lang="pl-PL" sz="4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uwagę </a:t>
            </a:r>
          </a:p>
        </p:txBody>
      </p:sp>
    </p:spTree>
    <p:extLst>
      <p:ext uri="{BB962C8B-B14F-4D97-AF65-F5344CB8AC3E}">
        <p14:creationId xmlns:p14="http://schemas.microsoft.com/office/powerpoint/2010/main" val="118663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5FB074-85C1-E845-774E-AA3497A7C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365126"/>
            <a:ext cx="11070770" cy="1131442"/>
          </a:xfrm>
        </p:spPr>
        <p:txBody>
          <a:bodyPr>
            <a:normAutofit/>
          </a:bodyPr>
          <a:lstStyle/>
          <a:p>
            <a:pPr algn="ctr"/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WYNIKI FINANSOWE </a:t>
            </a:r>
            <a:b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ZDROWIA W MIKOŁOWIE SP. Z O. O.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8DD83DC6-B795-0234-5ACD-8F4B35348E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063365"/>
              </p:ext>
            </p:extLst>
          </p:nvPr>
        </p:nvGraphicFramePr>
        <p:xfrm>
          <a:off x="6096000" y="1496567"/>
          <a:ext cx="5791200" cy="4016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15189374-6EE0-D3CA-52BC-D212E6420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08076"/>
              </p:ext>
            </p:extLst>
          </p:nvPr>
        </p:nvGraphicFramePr>
        <p:xfrm>
          <a:off x="1768347" y="1690689"/>
          <a:ext cx="3038803" cy="2424046"/>
        </p:xfrm>
        <a:graphic>
          <a:graphicData uri="http://schemas.openxmlformats.org/drawingml/2006/table">
            <a:tbl>
              <a:tblPr firstRow="1" firstCol="1" bandRow="1"/>
              <a:tblGrid>
                <a:gridCol w="1331434">
                  <a:extLst>
                    <a:ext uri="{9D8B030D-6E8A-4147-A177-3AD203B41FA5}">
                      <a16:colId xmlns:a16="http://schemas.microsoft.com/office/drawing/2014/main" val="2561360465"/>
                    </a:ext>
                  </a:extLst>
                </a:gridCol>
                <a:gridCol w="1707369">
                  <a:extLst>
                    <a:ext uri="{9D8B030D-6E8A-4147-A177-3AD203B41FA5}">
                      <a16:colId xmlns:a16="http://schemas.microsoft.com/office/drawing/2014/main" val="2006156454"/>
                    </a:ext>
                  </a:extLst>
                </a:gridCol>
              </a:tblGrid>
              <a:tr h="50756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Wynik finansowy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013120"/>
                  </a:ext>
                </a:extLst>
              </a:tr>
              <a:tr h="383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- 2 595 151 zł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848321"/>
                  </a:ext>
                </a:extLst>
              </a:tr>
              <a:tr h="383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3 362 592 zł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592509"/>
                  </a:ext>
                </a:extLst>
              </a:tr>
              <a:tr h="383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6 045 206 zł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375429"/>
                  </a:ext>
                </a:extLst>
              </a:tr>
              <a:tr h="383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- 7 006 134 zł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444615"/>
                  </a:ext>
                </a:extLst>
              </a:tr>
              <a:tr h="383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- 7 898 874 zł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1735933"/>
                  </a:ext>
                </a:extLst>
              </a:tr>
            </a:tbl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1A26DC05-BCC7-B109-7273-7E3A154A2F86}"/>
              </a:ext>
            </a:extLst>
          </p:cNvPr>
          <p:cNvSpPr txBox="1"/>
          <p:nvPr/>
        </p:nvSpPr>
        <p:spPr>
          <a:xfrm>
            <a:off x="304800" y="4396509"/>
            <a:ext cx="6105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W latach 2020-2024 Spółka odnotowuje pogłębiającą się stratę finansową, co wskazuje na rosnące wyzwania w utrzymaniu rentowności działalności medycznej. </a:t>
            </a:r>
          </a:p>
          <a:p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W ciągu 5 lat strata wzrosła z poziomu - 2,6 mln zł w 2020 r. do - 7,9 mln zł  w 2024 r., </a:t>
            </a:r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co stanowi wzrost straty o ponad 5,3 mln zł. </a:t>
            </a:r>
          </a:p>
        </p:txBody>
      </p:sp>
    </p:spTree>
    <p:extLst>
      <p:ext uri="{BB962C8B-B14F-4D97-AF65-F5344CB8AC3E}">
        <p14:creationId xmlns:p14="http://schemas.microsoft.com/office/powerpoint/2010/main" val="3629584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F9121C-BD55-48DD-A5FC-83517FCD6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PRZYCZYNY TRUDNEJ SYTUACJI FINANSOWEJ SPÓŁKI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89F743-E088-3489-D177-A0878C98C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 pokłosie m.in. wieloletniego:</a:t>
            </a:r>
          </a:p>
          <a:p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niedofinansowania ochrony zdrowia, </a:t>
            </a:r>
          </a:p>
          <a:p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niedoszacowania świadczeń opieki zdrowotnej w wielu zakresach, </a:t>
            </a:r>
          </a:p>
          <a:p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wzrostu kosztów operacyjnych (leków, energii, materiałów      medycznych, usług żywienia, sprzątania itp.), </a:t>
            </a:r>
          </a:p>
          <a:p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narzuconych przez Ministerstwo regulacji płacowych, </a:t>
            </a:r>
          </a:p>
          <a:p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inflacji,</a:t>
            </a:r>
          </a:p>
          <a:p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braków kadrowych. </a:t>
            </a:r>
          </a:p>
        </p:txBody>
      </p:sp>
    </p:spTree>
    <p:extLst>
      <p:ext uri="{BB962C8B-B14F-4D97-AF65-F5344CB8AC3E}">
        <p14:creationId xmlns:p14="http://schemas.microsoft.com/office/powerpoint/2010/main" val="4279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AED6EF-5DF3-4D88-A44B-8C9F39295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9396" y="615814"/>
            <a:ext cx="7364028" cy="905522"/>
          </a:xfrm>
        </p:spPr>
        <p:txBody>
          <a:bodyPr>
            <a:noAutofit/>
          </a:bodyPr>
          <a:lstStyle/>
          <a:p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AKTUALNE DANE FINANSOWE </a:t>
            </a:r>
            <a:br>
              <a:rPr lang="pl-PL" sz="2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l-PL" sz="2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sz="25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734A3A6-451A-4AB6-B6C0-CA0B4B1ED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625" y="4776227"/>
            <a:ext cx="10816750" cy="13760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pl-PL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pl-PL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pl-PL" sz="15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764F706-A44E-A1C1-9AD8-F56CA491A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180964"/>
              </p:ext>
            </p:extLst>
          </p:nvPr>
        </p:nvGraphicFramePr>
        <p:xfrm>
          <a:off x="1515533" y="882353"/>
          <a:ext cx="9072708" cy="4188348"/>
        </p:xfrm>
        <a:graphic>
          <a:graphicData uri="http://schemas.openxmlformats.org/drawingml/2006/table">
            <a:tbl>
              <a:tblPr/>
              <a:tblGrid>
                <a:gridCol w="4256602">
                  <a:extLst>
                    <a:ext uri="{9D8B030D-6E8A-4147-A177-3AD203B41FA5}">
                      <a16:colId xmlns:a16="http://schemas.microsoft.com/office/drawing/2014/main" val="2105604120"/>
                    </a:ext>
                  </a:extLst>
                </a:gridCol>
                <a:gridCol w="1499353">
                  <a:extLst>
                    <a:ext uri="{9D8B030D-6E8A-4147-A177-3AD203B41FA5}">
                      <a16:colId xmlns:a16="http://schemas.microsoft.com/office/drawing/2014/main" val="4116649784"/>
                    </a:ext>
                  </a:extLst>
                </a:gridCol>
                <a:gridCol w="1423629">
                  <a:extLst>
                    <a:ext uri="{9D8B030D-6E8A-4147-A177-3AD203B41FA5}">
                      <a16:colId xmlns:a16="http://schemas.microsoft.com/office/drawing/2014/main" val="1801903145"/>
                    </a:ext>
                  </a:extLst>
                </a:gridCol>
                <a:gridCol w="1226744">
                  <a:extLst>
                    <a:ext uri="{9D8B030D-6E8A-4147-A177-3AD203B41FA5}">
                      <a16:colId xmlns:a16="http://schemas.microsoft.com/office/drawing/2014/main" val="1124537436"/>
                    </a:ext>
                  </a:extLst>
                </a:gridCol>
                <a:gridCol w="666380">
                  <a:extLst>
                    <a:ext uri="{9D8B030D-6E8A-4147-A177-3AD203B41FA5}">
                      <a16:colId xmlns:a16="http://schemas.microsoft.com/office/drawing/2014/main" val="42283850"/>
                    </a:ext>
                  </a:extLst>
                </a:gridCol>
              </a:tblGrid>
              <a:tr h="17920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Wyszczególnienie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01.01.2024-30.04.2024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01.01.2025-30.04.2025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Dynamika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011978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497983"/>
                  </a:ext>
                </a:extLst>
              </a:tr>
              <a:tr h="20347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 Przychody netto ze sprzedaży i zrównane z nimi, w tym: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19 410 359,43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21 859 602,72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2 449 243,29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112,62%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813691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I. Przychody netto ze sprzedaży produktów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18 631 723,85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21 059 058,79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2 427 334,94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113,03%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035077"/>
                  </a:ext>
                </a:extLst>
              </a:tr>
              <a:tr h="31733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II. Zmiana stanu produktów (zwiększenie - wartość dodatnia, zmniejszenie - wartość ujemna)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778 635,58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800 543,93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21 908,35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102,81%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04861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Koszty działalności operacyjnej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24 283 063,88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26 687 561,71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2 404 497,83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109,90%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67122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I. Amortyzacja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887 079,79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772 753,81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114 325,98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87,11%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125722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II. Zużycie materiałów i energii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2 025 973,15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2 151 257,74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125 284,59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106,18%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381539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III. Usługi obce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6 976 151,65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7 937 299,94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961 148,29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113,78%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573836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IV. Podatki i opłaty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205 358,21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205 912,16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553,95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100,27%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03526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V. Wynagrodzenia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11 094 873,40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12 347 821,21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1 252 947,81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111,29%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574516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VI. Ubezpieczenia społeczne i inne świadczenia, w tym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2 727 667,57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2 946 363,76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218 696,19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108,02%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863787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VII. Pozostałe koszty rodzajowe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365 960,11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326 153,09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39 807,02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89,12%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6777892"/>
                  </a:ext>
                </a:extLst>
              </a:tr>
              <a:tr h="18441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VIII. Wartość sprzedanych towarów i materiałów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739431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 Zysk (strata) ze sprzedaży (A-B)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4 872 704,45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-4 827 958,99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44 745,46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99,08%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239778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D. Pozostałe przychody operacyjne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832 287,46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776 869,67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55 417,79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93,34%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87071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 Pozostałe koszty operacyjne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86,65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7 212,83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7 126,18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73217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F. Zysk (strata) z działalności operacyjnej (C+D-E)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4 040 503,64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-4 058 302,15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17 798,51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100,44%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968774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G. Przychody finansowe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6 153,50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2 265,13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3 888,37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36,81%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94180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H. Koszty finansowe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169 301,43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158 716,74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10 584,69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93,75%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017064"/>
                  </a:ext>
                </a:extLst>
              </a:tr>
              <a:tr h="17920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I. Zysk (strata) brutto (F+G-H)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4 203 651,57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-4 214 753,76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11 102,19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100,26%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633999"/>
                  </a:ext>
                </a:extLst>
              </a:tr>
              <a:tr h="23944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L. Zysk (strata) netto (I-J-K)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4 203 651,57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-4 214 753,76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11 102,19 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100,26%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49985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3C07DA60-6A79-57D1-FB13-26977F1812C9}"/>
              </a:ext>
            </a:extLst>
          </p:cNvPr>
          <p:cNvSpPr txBox="1"/>
          <p:nvPr/>
        </p:nvSpPr>
        <p:spPr>
          <a:xfrm>
            <a:off x="1310397" y="5126140"/>
            <a:ext cx="987039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Przychody ze sprzedaży (bez </a:t>
            </a:r>
            <a:r>
              <a:rPr lang="pl-PL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nadwykonań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) wzrosły o 13,03%, co stanowi poprawę o ok. 2,4 mln zł w stosunku do analogicznego okresu roku poprzedniego. Koszty również wzrosły, ale w nieco mniejszym tempie niż przychody (ok. 9,90%). 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Centrum Zdrowia w Mikołowie Sp. z o. o. poprawiła przychody o ponad 13%, ale wzrost kosztów pochłonął ten efekt. Mimo wysiłków na poziomie sprzedażowym, </a:t>
            </a:r>
            <a:r>
              <a:rPr lang="pl-PL" sz="1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wynik końcowy (strata) pozostał na podobnym poziomie jak w roku poprzednim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0917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581301C4-6218-4816-3413-5822B18C1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873" y="1125887"/>
            <a:ext cx="9144000" cy="3531550"/>
          </a:xfrm>
        </p:spPr>
        <p:txBody>
          <a:bodyPr/>
          <a:lstStyle/>
          <a:p>
            <a:r>
              <a:rPr lang="pl-PL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WYNIKI FINANSOWE </a:t>
            </a:r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56C0722-276F-BA67-21AD-8D645508E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436917"/>
              </p:ext>
            </p:extLst>
          </p:nvPr>
        </p:nvGraphicFramePr>
        <p:xfrm>
          <a:off x="2078181" y="1699491"/>
          <a:ext cx="8035637" cy="2549240"/>
        </p:xfrm>
        <a:graphic>
          <a:graphicData uri="http://schemas.openxmlformats.org/drawingml/2006/table">
            <a:tbl>
              <a:tblPr/>
              <a:tblGrid>
                <a:gridCol w="1536485">
                  <a:extLst>
                    <a:ext uri="{9D8B030D-6E8A-4147-A177-3AD203B41FA5}">
                      <a16:colId xmlns:a16="http://schemas.microsoft.com/office/drawing/2014/main" val="2387758054"/>
                    </a:ext>
                  </a:extLst>
                </a:gridCol>
                <a:gridCol w="2295896">
                  <a:extLst>
                    <a:ext uri="{9D8B030D-6E8A-4147-A177-3AD203B41FA5}">
                      <a16:colId xmlns:a16="http://schemas.microsoft.com/office/drawing/2014/main" val="1757247344"/>
                    </a:ext>
                  </a:extLst>
                </a:gridCol>
                <a:gridCol w="2507825">
                  <a:extLst>
                    <a:ext uri="{9D8B030D-6E8A-4147-A177-3AD203B41FA5}">
                      <a16:colId xmlns:a16="http://schemas.microsoft.com/office/drawing/2014/main" val="2355341760"/>
                    </a:ext>
                  </a:extLst>
                </a:gridCol>
                <a:gridCol w="1695431">
                  <a:extLst>
                    <a:ext uri="{9D8B030D-6E8A-4147-A177-3AD203B41FA5}">
                      <a16:colId xmlns:a16="http://schemas.microsoft.com/office/drawing/2014/main" val="2535044890"/>
                    </a:ext>
                  </a:extLst>
                </a:gridCol>
              </a:tblGrid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468687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Wynik netto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4 203 651,57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      4 214 753,75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11 102,18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99177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004185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Wynik netto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3 421 871,13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      4 203 651,57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781 780,44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352661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803501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Wynik netto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1 969 704,51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      3 421 871,13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1 452 166,62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675962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 - 30.04.2022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Różnica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531843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Wynik netto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1 285 147,74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                 1 969 704,51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684 556,77 zł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481290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C34717B3-0DD9-B1F4-7549-8097DCAFDDD8}"/>
              </a:ext>
            </a:extLst>
          </p:cNvPr>
          <p:cNvSpPr txBox="1"/>
          <p:nvPr/>
        </p:nvSpPr>
        <p:spPr>
          <a:xfrm>
            <a:off x="1256145" y="4529959"/>
            <a:ext cx="1025268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500" kern="1400" dirty="0">
                <a:latin typeface="Calibri" panose="020F0502020204030204" pitchFamily="34" charset="0"/>
                <a:cs typeface="Calibri" panose="020F0502020204030204" pitchFamily="34" charset="0"/>
              </a:rPr>
              <a:t>Dane za okres od stycznia do kwietnia 2025 r. pokazują niewielką różnicę w wyniku względem roku poprzedniego tj. 11 102,18 zł.</a:t>
            </a:r>
          </a:p>
          <a:p>
            <a:pPr>
              <a:lnSpc>
                <a:spcPct val="150000"/>
              </a:lnSpc>
            </a:pPr>
            <a:r>
              <a:rPr lang="pl-PL" sz="1500" kern="1400" dirty="0">
                <a:latin typeface="Calibri" panose="020F0502020204030204" pitchFamily="34" charset="0"/>
                <a:cs typeface="Calibri" panose="020F0502020204030204" pitchFamily="34" charset="0"/>
              </a:rPr>
              <a:t>Jest to najmniejsza różnica rok do roku w ostatnich latach, co jest bardzo pozytywnym sygnałem.  </a:t>
            </a:r>
          </a:p>
          <a:p>
            <a:pPr>
              <a:lnSpc>
                <a:spcPct val="150000"/>
              </a:lnSpc>
            </a:pPr>
            <a:r>
              <a:rPr lang="pl-PL" sz="1500" b="1" kern="1400" dirty="0">
                <a:latin typeface="Calibri" panose="020F0502020204030204" pitchFamily="34" charset="0"/>
                <a:cs typeface="Calibri" panose="020F0502020204030204" pitchFamily="34" charset="0"/>
              </a:rPr>
              <a:t>Wyniki te świadczą o skuteczny wdrażaniu działań naprawczych i efektywniejszym zarządzaniu kosztami oraz przychodami. </a:t>
            </a:r>
          </a:p>
          <a:p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28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F5C269-F376-F82F-71A4-72E40B5E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789" y="2615068"/>
            <a:ext cx="10515600" cy="557821"/>
          </a:xfrm>
        </p:spPr>
        <p:txBody>
          <a:bodyPr>
            <a:normAutofit/>
          </a:bodyPr>
          <a:lstStyle/>
          <a:p>
            <a:pPr algn="ctr"/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STRUKTURA PRZYCHODÓW ZE SPRZEDAŻY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FDB8E9-8847-D0BD-E9EE-D3F2DC8CE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917"/>
            <a:ext cx="10515600" cy="43004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02CBF4B-0FC9-0022-1036-4E4F61306C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898061"/>
              </p:ext>
            </p:extLst>
          </p:nvPr>
        </p:nvGraphicFramePr>
        <p:xfrm>
          <a:off x="2622779" y="3291780"/>
          <a:ext cx="6195700" cy="1683523"/>
        </p:xfrm>
        <a:graphic>
          <a:graphicData uri="http://schemas.openxmlformats.org/drawingml/2006/table">
            <a:tbl>
              <a:tblPr/>
              <a:tblGrid>
                <a:gridCol w="2852374">
                  <a:extLst>
                    <a:ext uri="{9D8B030D-6E8A-4147-A177-3AD203B41FA5}">
                      <a16:colId xmlns:a16="http://schemas.microsoft.com/office/drawing/2014/main" val="109771513"/>
                    </a:ext>
                  </a:extLst>
                </a:gridCol>
                <a:gridCol w="1759244">
                  <a:extLst>
                    <a:ext uri="{9D8B030D-6E8A-4147-A177-3AD203B41FA5}">
                      <a16:colId xmlns:a16="http://schemas.microsoft.com/office/drawing/2014/main" val="2607331958"/>
                    </a:ext>
                  </a:extLst>
                </a:gridCol>
                <a:gridCol w="1584082">
                  <a:extLst>
                    <a:ext uri="{9D8B030D-6E8A-4147-A177-3AD203B41FA5}">
                      <a16:colId xmlns:a16="http://schemas.microsoft.com/office/drawing/2014/main" val="3495641451"/>
                    </a:ext>
                  </a:extLst>
                </a:gridCol>
              </a:tblGrid>
              <a:tr h="204081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Tytuł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Wartość 01-04.2025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Udział 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17177"/>
                  </a:ext>
                </a:extLst>
              </a:tr>
              <a:tr h="296874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Przychody NFZ (bez </a:t>
                      </a:r>
                      <a:r>
                        <a:rPr lang="pl-PL" sz="1200" kern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nadwykonań</a:t>
                      </a: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18 904 333,10 zł 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89,77%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4741717"/>
                  </a:ext>
                </a:extLst>
              </a:tr>
              <a:tr h="295642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Komercyjne i inne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1 322 658,93 zł 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6,28%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495448"/>
                  </a:ext>
                </a:extLst>
              </a:tr>
              <a:tr h="295642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Rezydenci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641 614,84 zł 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3,05%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927841"/>
                  </a:ext>
                </a:extLst>
              </a:tr>
              <a:tr h="295642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Wynajem i pozostałe niemedyczne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190 451,92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0,90%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531194"/>
                  </a:ext>
                </a:extLst>
              </a:tr>
              <a:tr h="295642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Suma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21 059 058,79 zł 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718795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CFAC588A-0D49-FF0A-C269-F4F0AB8F19DE}"/>
              </a:ext>
            </a:extLst>
          </p:cNvPr>
          <p:cNvSpPr txBox="1"/>
          <p:nvPr/>
        </p:nvSpPr>
        <p:spPr>
          <a:xfrm>
            <a:off x="1841640" y="5173001"/>
            <a:ext cx="9733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Zgodnie z poniższą tabelą prawie 90% usług medycznych jest kontraktowanych przez płatnika publicznego NFZ. </a:t>
            </a: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DC5BAC-9B99-13E6-1BDA-A965B1F26BCE}"/>
              </a:ext>
            </a:extLst>
          </p:cNvPr>
          <p:cNvSpPr txBox="1"/>
          <p:nvPr/>
        </p:nvSpPr>
        <p:spPr>
          <a:xfrm>
            <a:off x="1360023" y="861089"/>
            <a:ext cx="89987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WYNIK SKORYGOWANY O NADWYKONANIA na dzień 30.04.2025 r.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4BEA079-4808-4317-B0AD-D9F3DF7F9089}"/>
              </a:ext>
            </a:extLst>
          </p:cNvPr>
          <p:cNvSpPr txBox="1"/>
          <p:nvPr/>
        </p:nvSpPr>
        <p:spPr>
          <a:xfrm>
            <a:off x="2902540" y="1478466"/>
            <a:ext cx="5913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Strata za okres 01.01.-30.04.2025       - 4 214 753,76 zł</a:t>
            </a:r>
          </a:p>
          <a:p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Nadwykonania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		                2 616 875,43 zł</a:t>
            </a:r>
          </a:p>
          <a:p>
            <a:r>
              <a:rPr lang="pl-PL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Strata po korekcie		               - 1 597 878,33 zł</a:t>
            </a:r>
            <a:r>
              <a:rPr lang="pl-PL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56289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B6C2-B937-DC63-3BD1-AF234AA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813" y="754894"/>
            <a:ext cx="9144000" cy="407334"/>
          </a:xfrm>
        </p:spPr>
        <p:txBody>
          <a:bodyPr>
            <a:normAutofit fontScale="90000"/>
          </a:bodyPr>
          <a:lstStyle/>
          <a:p>
            <a: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KOSZTY DZIAŁALNOŚCI OPERACYJNEJ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3F94FD0-F269-9C3E-8600-354C664B1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9382" y="3602038"/>
            <a:ext cx="3318617" cy="1166515"/>
          </a:xfrm>
        </p:spPr>
        <p:txBody>
          <a:bodyPr>
            <a:normAutofit/>
          </a:bodyPr>
          <a:lstStyle/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Wynagrodzenia, umowy kontraktowe, składki ZUS i inne koszty pracownicze stanowią ok. </a:t>
            </a:r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72%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 wszystkich kosztów działalności operacyjnej tj. </a:t>
            </a:r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19 349 072,03 zł. </a:t>
            </a:r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6675A24-4501-7F88-E1D8-E33F9A631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386486"/>
              </p:ext>
            </p:extLst>
          </p:nvPr>
        </p:nvGraphicFramePr>
        <p:xfrm>
          <a:off x="2256090" y="1281870"/>
          <a:ext cx="7930497" cy="1919063"/>
        </p:xfrm>
        <a:graphic>
          <a:graphicData uri="http://schemas.openxmlformats.org/drawingml/2006/table">
            <a:tbl>
              <a:tblPr/>
              <a:tblGrid>
                <a:gridCol w="4918274">
                  <a:extLst>
                    <a:ext uri="{9D8B030D-6E8A-4147-A177-3AD203B41FA5}">
                      <a16:colId xmlns:a16="http://schemas.microsoft.com/office/drawing/2014/main" val="3183304104"/>
                    </a:ext>
                  </a:extLst>
                </a:gridCol>
                <a:gridCol w="1366964">
                  <a:extLst>
                    <a:ext uri="{9D8B030D-6E8A-4147-A177-3AD203B41FA5}">
                      <a16:colId xmlns:a16="http://schemas.microsoft.com/office/drawing/2014/main" val="685762061"/>
                    </a:ext>
                  </a:extLst>
                </a:gridCol>
                <a:gridCol w="1645259">
                  <a:extLst>
                    <a:ext uri="{9D8B030D-6E8A-4147-A177-3AD203B41FA5}">
                      <a16:colId xmlns:a16="http://schemas.microsoft.com/office/drawing/2014/main" val="100824751"/>
                    </a:ext>
                  </a:extLst>
                </a:gridCol>
              </a:tblGrid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Koszty działalności operacyjnej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Wartość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982279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Amortyzacja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772 753,81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093839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Zużycie materiałów i energii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2 151 257,74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47193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Usługi obce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3 882 412,88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102447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Podatki i opłaty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205 912,16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749964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Wynagrodzenia i kontrakty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16 402 708,27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75231"/>
                  </a:ext>
                </a:extLst>
              </a:tr>
              <a:tr h="259047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Ubezpieczenia społeczne i inne świadczenia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2 946 363,76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27609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Pozostałe koszty rodzajowe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326 153,09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763259"/>
                  </a:ext>
                </a:extLst>
              </a:tr>
              <a:tr h="207502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Suma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26 687 561,71 zł </a:t>
                      </a:r>
                      <a:endParaRPr lang="pl-PL" sz="12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924956"/>
                  </a:ext>
                </a:extLst>
              </a:tr>
            </a:tbl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B2642928-E015-B6BD-C14A-6A023F04CF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9323570"/>
              </p:ext>
            </p:extLst>
          </p:nvPr>
        </p:nvGraphicFramePr>
        <p:xfrm>
          <a:off x="452927" y="3320574"/>
          <a:ext cx="6386657" cy="3537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9474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ABA3D2-6EA7-B2BC-110F-AF2A4A8B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WYBRANE KOSZTY 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0BAD6811-52AC-31FB-5606-063F0FBE2F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559116"/>
              </p:ext>
            </p:extLst>
          </p:nvPr>
        </p:nvGraphicFramePr>
        <p:xfrm>
          <a:off x="1905711" y="1468312"/>
          <a:ext cx="8636267" cy="3192354"/>
        </p:xfrm>
        <a:graphic>
          <a:graphicData uri="http://schemas.openxmlformats.org/drawingml/2006/table">
            <a:tbl>
              <a:tblPr/>
              <a:tblGrid>
                <a:gridCol w="3079527">
                  <a:extLst>
                    <a:ext uri="{9D8B030D-6E8A-4147-A177-3AD203B41FA5}">
                      <a16:colId xmlns:a16="http://schemas.microsoft.com/office/drawing/2014/main" val="2569245616"/>
                    </a:ext>
                  </a:extLst>
                </a:gridCol>
                <a:gridCol w="1617785">
                  <a:extLst>
                    <a:ext uri="{9D8B030D-6E8A-4147-A177-3AD203B41FA5}">
                      <a16:colId xmlns:a16="http://schemas.microsoft.com/office/drawing/2014/main" val="727822582"/>
                    </a:ext>
                  </a:extLst>
                </a:gridCol>
                <a:gridCol w="1608992">
                  <a:extLst>
                    <a:ext uri="{9D8B030D-6E8A-4147-A177-3AD203B41FA5}">
                      <a16:colId xmlns:a16="http://schemas.microsoft.com/office/drawing/2014/main" val="228834319"/>
                    </a:ext>
                  </a:extLst>
                </a:gridCol>
                <a:gridCol w="1249762">
                  <a:extLst>
                    <a:ext uri="{9D8B030D-6E8A-4147-A177-3AD203B41FA5}">
                      <a16:colId xmlns:a16="http://schemas.microsoft.com/office/drawing/2014/main" val="1821088191"/>
                    </a:ext>
                  </a:extLst>
                </a:gridCol>
                <a:gridCol w="1080201">
                  <a:extLst>
                    <a:ext uri="{9D8B030D-6E8A-4147-A177-3AD203B41FA5}">
                      <a16:colId xmlns:a16="http://schemas.microsoft.com/office/drawing/2014/main" val="528640135"/>
                    </a:ext>
                  </a:extLst>
                </a:gridCol>
              </a:tblGrid>
              <a:tr h="228603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Konto - Nazwa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01.01.2024 - 30.04.2024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01.01.2025 - 30.04.2025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Różnica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Dynamika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028340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Leki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599 681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614 748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15 068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102,51%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539466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Usługi sprzątania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1 087 991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1 287 355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199 364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118,32%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775568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Usługi żywienia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604 336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630 317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25 981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104,30%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76178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Usługi transportowe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112 646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155 520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42 873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138,06%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195310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Zakup usług TK, RM i PET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469 318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479 403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10 085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102,15%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118556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Zakup badań histopatologicznych 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103 384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161 727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58 343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156,43%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164918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Podwykonawstwo medyczne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3 604 617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4 054 887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450 270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112,49%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176510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Wynagrodzenia z tytułu umów o pracę i zlecenia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11 094 873 zł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12 347 821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1 252 948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111,29%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426804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Składki ZUS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2 019 343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2 208 849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189 506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109,38%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432323"/>
                  </a:ext>
                </a:extLst>
              </a:tr>
              <a:tr h="273426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Koszty ubezpieczeń majątkowych, OC i komunikacyjnych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351 187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310 742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-40 445 zł</a:t>
                      </a:r>
                      <a:endParaRPr lang="pl-PL" sz="16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  <a:buNone/>
                      </a:pPr>
                      <a:r>
                        <a:rPr lang="pl-PL" sz="12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88,48%</a:t>
                      </a:r>
                      <a:endParaRPr lang="pl-PL" sz="1600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326607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DADDE2F-D6C9-61D5-5390-573433358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01797" y="0"/>
            <a:ext cx="1462869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D56B771-A7CD-7D23-AA56-32D7D16FA8FD}"/>
              </a:ext>
            </a:extLst>
          </p:cNvPr>
          <p:cNvSpPr txBox="1"/>
          <p:nvPr/>
        </p:nvSpPr>
        <p:spPr>
          <a:xfrm>
            <a:off x="1740877" y="4870938"/>
            <a:ext cx="9328638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latin typeface="Calibri" panose="020F0502020204030204" pitchFamily="34" charset="0"/>
                <a:cs typeface="Calibri" panose="020F0502020204030204" pitchFamily="34" charset="0"/>
              </a:rPr>
              <a:t>Koszty finansowe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 są znacznym obciążeniem finansowym dla Spółki.  Wynika to z wyższych kosztów odsetkowych od kredytu oraz od zobowiązań zapłaconych po terminie. Poniżej koszty na dzień 30.04.2025 r. </a:t>
            </a:r>
          </a:p>
          <a:p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0"/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Odsetki od kredytu	144 886,03 zł</a:t>
            </a:r>
          </a:p>
          <a:p>
            <a:pPr lvl="0"/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Odsetki od zobowiązań	13 830,71 zł</a:t>
            </a:r>
          </a:p>
          <a:p>
            <a:r>
              <a:rPr lang="pl-PL" sz="1400" b="1" dirty="0">
                <a:latin typeface="Calibri" panose="020F0502020204030204" pitchFamily="34" charset="0"/>
                <a:cs typeface="Calibri" panose="020F0502020204030204" pitchFamily="34" charset="0"/>
              </a:rPr>
              <a:t>RAZEM		158 716,74 zł</a:t>
            </a:r>
          </a:p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17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6E3F16-8E43-4330-39C3-9EC902AE1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3" y="669540"/>
            <a:ext cx="10132981" cy="83452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ZOBOWIĄZANIA WOBEC ZUS </a:t>
            </a:r>
            <a:br>
              <a:rPr lang="pl-PL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układ ratalny</a:t>
            </a:r>
            <a:br>
              <a:rPr lang="pl-PL" sz="2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sz="25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F97EDE7A-3256-189F-34EF-A99E6DB734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446740"/>
              </p:ext>
            </p:extLst>
          </p:nvPr>
        </p:nvGraphicFramePr>
        <p:xfrm>
          <a:off x="1222049" y="1508078"/>
          <a:ext cx="6016240" cy="3859581"/>
        </p:xfrm>
        <a:graphic>
          <a:graphicData uri="http://schemas.openxmlformats.org/drawingml/2006/table">
            <a:tbl>
              <a:tblPr/>
              <a:tblGrid>
                <a:gridCol w="1174341">
                  <a:extLst>
                    <a:ext uri="{9D8B030D-6E8A-4147-A177-3AD203B41FA5}">
                      <a16:colId xmlns:a16="http://schemas.microsoft.com/office/drawing/2014/main" val="3321642800"/>
                    </a:ext>
                  </a:extLst>
                </a:gridCol>
                <a:gridCol w="1987347">
                  <a:extLst>
                    <a:ext uri="{9D8B030D-6E8A-4147-A177-3AD203B41FA5}">
                      <a16:colId xmlns:a16="http://schemas.microsoft.com/office/drawing/2014/main" val="3857481922"/>
                    </a:ext>
                  </a:extLst>
                </a:gridCol>
                <a:gridCol w="1445343">
                  <a:extLst>
                    <a:ext uri="{9D8B030D-6E8A-4147-A177-3AD203B41FA5}">
                      <a16:colId xmlns:a16="http://schemas.microsoft.com/office/drawing/2014/main" val="2173924608"/>
                    </a:ext>
                  </a:extLst>
                </a:gridCol>
                <a:gridCol w="1409209">
                  <a:extLst>
                    <a:ext uri="{9D8B030D-6E8A-4147-A177-3AD203B41FA5}">
                      <a16:colId xmlns:a16="http://schemas.microsoft.com/office/drawing/2014/main" val="1845086699"/>
                    </a:ext>
                  </a:extLst>
                </a:gridCol>
              </a:tblGrid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 raty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 płatności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Wartość raty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Uwagi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55128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15.01.2025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Zapłacono </a:t>
                      </a:r>
                      <a:b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320 000 zł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4537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20.02.2025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293140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389823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22.04.2025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460352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20.05.2025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092870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20.06.2025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65191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21.07.2025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585711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20.08.2025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684722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510193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20.10.2025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300442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20.11.2025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073821"/>
                  </a:ext>
                </a:extLst>
              </a:tr>
              <a:tr h="2592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22.12.2025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2 013 026,17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9195522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2 773 026,17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821928"/>
                  </a:ext>
                </a:extLst>
              </a:tr>
              <a:tr h="230051"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763772"/>
                  </a:ext>
                </a:extLst>
              </a:tr>
              <a:tr h="230051">
                <a:tc gridSpan="2">
                  <a:txBody>
                    <a:bodyPr/>
                    <a:lstStyle/>
                    <a:p>
                      <a:pPr algn="l" fontAlgn="b"/>
                      <a:r>
                        <a:rPr lang="pl-PL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Pozostało do zapłaty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2 453 026,17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811536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3FA2EB2A-DF70-BE40-FC8E-89E1883A99CC}"/>
              </a:ext>
            </a:extLst>
          </p:cNvPr>
          <p:cNvSpPr txBox="1"/>
          <p:nvPr/>
        </p:nvSpPr>
        <p:spPr>
          <a:xfrm>
            <a:off x="7477570" y="1939896"/>
            <a:ext cx="374305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W tym roku złożyliśmy wniosek o zmianę warunków umowy konsolidacyjnej z ZUS, w wyniku czego udało się nam obniżyć część rat z 80 tys. zł do 40 tys. zł. </a:t>
            </a:r>
          </a:p>
          <a:p>
            <a:endParaRPr lang="pl-PL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500" b="1" dirty="0">
                <a:latin typeface="Calibri" panose="020F0502020204030204" pitchFamily="34" charset="0"/>
                <a:cs typeface="Calibri" panose="020F0502020204030204" pitchFamily="34" charset="0"/>
              </a:rPr>
              <a:t>Dzięki temu wysokość naszego zobowiązania w tym roku zmniejszyła się o 120 tys. zł. </a:t>
            </a:r>
          </a:p>
        </p:txBody>
      </p:sp>
    </p:spTree>
    <p:extLst>
      <p:ext uri="{BB962C8B-B14F-4D97-AF65-F5344CB8AC3E}">
        <p14:creationId xmlns:p14="http://schemas.microsoft.com/office/powerpoint/2010/main" val="3096337854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DarkSeedLeftStep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TM03457475[[fn=Ramka]]</Template>
  <TotalTime>4404</TotalTime>
  <Words>2412</Words>
  <Application>Microsoft Office PowerPoint</Application>
  <PresentationFormat>Panoramiczny</PresentationFormat>
  <Paragraphs>501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Aharoni</vt:lpstr>
      <vt:lpstr>Arial</vt:lpstr>
      <vt:lpstr>Avenir Next LT Pro</vt:lpstr>
      <vt:lpstr>Calibri</vt:lpstr>
      <vt:lpstr>ShapesVTI</vt:lpstr>
      <vt:lpstr>                     Sytuacja finansowa Centrum Zdrowia  w Mikołowie  Sp. z o. o. </vt:lpstr>
      <vt:lpstr>WYNIKI FINANSOWE  CENTRUM ZDROWIA W MIKOŁOWIE SP. Z O. O.</vt:lpstr>
      <vt:lpstr>PRZYCZYNY TRUDNEJ SYTUACJI FINANSOWEJ SPÓŁKI</vt:lpstr>
      <vt:lpstr>AKTUALNE DANE FINANSOWE   </vt:lpstr>
      <vt:lpstr>Prezentacja programu PowerPoint</vt:lpstr>
      <vt:lpstr>STRUKTURA PRZYCHODÓW ZE SPRZEDAŻY</vt:lpstr>
      <vt:lpstr>KOSZTY DZIAŁALNOŚCI OPERACYJNEJ</vt:lpstr>
      <vt:lpstr>WYBRANE KOSZTY </vt:lpstr>
      <vt:lpstr>ZOBOWIĄZANIA WOBEC ZUS  układ ratalny </vt:lpstr>
      <vt:lpstr>Prezentacja programu PowerPoint</vt:lpstr>
      <vt:lpstr>Prezentacja programu PowerPoint</vt:lpstr>
      <vt:lpstr>AKTUALNE DZIAŁANIA SPÓŁKI</vt:lpstr>
      <vt:lpstr>ŚRODKI FINANSOWE POZYSKANE W 2025 roku</vt:lpstr>
      <vt:lpstr>Mikołów, 23.06.2025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Centrum Zdrowia w Mikołowie</dc:title>
  <dc:creator>Kamila Szlezak</dc:creator>
  <cp:lastModifiedBy>Aleksandra Stolarz</cp:lastModifiedBy>
  <cp:revision>128</cp:revision>
  <cp:lastPrinted>2022-09-19T11:42:28Z</cp:lastPrinted>
  <dcterms:created xsi:type="dcterms:W3CDTF">2021-03-21T13:46:53Z</dcterms:created>
  <dcterms:modified xsi:type="dcterms:W3CDTF">2026-08-11T13:17:02Z</dcterms:modified>
</cp:coreProperties>
</file>